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82762"/>
            <a:ext cx="10222992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487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60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6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932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383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34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6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9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1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44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58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4244C023-814C-41FC-BC82-AABF5053D71A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C62B6A6C-1C02-485F-8E96-A7D136810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2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2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2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clipart-library.com/safety-award-cliparts.htm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6D7BC-156F-41E9-9A85-F46C74E8B8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Contract Negotiations Survey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7A813-EE8D-495F-9B29-0EE1C6117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NAGE 2019 </a:t>
            </a:r>
            <a:r>
              <a:rPr lang="en-US" sz="3600" dirty="0">
                <a:solidFill>
                  <a:schemeClr val="accent4">
                    <a:lumMod val="50000"/>
                  </a:schemeClr>
                </a:solidFill>
              </a:rPr>
              <a:t>State</a:t>
            </a:r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890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A471921-3329-47F0-85A4-988660FF8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8773" y="140766"/>
            <a:ext cx="9734453" cy="1609344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Contract Negotiations Survey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7F2ADA-52C9-48E6-A470-68F213C2AE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3222" y="1935760"/>
            <a:ext cx="7288568" cy="4562694"/>
          </a:xfrm>
        </p:spPr>
        <p:txBody>
          <a:bodyPr>
            <a:normAutofit/>
          </a:bodyPr>
          <a:lstStyle/>
          <a:p>
            <a:r>
              <a:rPr lang="en-US" sz="2400" dirty="0"/>
              <a:t>Distributed to State on August 19</a:t>
            </a:r>
            <a:r>
              <a:rPr lang="en-US" sz="2400" baseline="30000" dirty="0"/>
              <a:t>th</a:t>
            </a:r>
          </a:p>
          <a:p>
            <a:pPr lvl="1"/>
            <a:r>
              <a:rPr lang="en-US" sz="2000" dirty="0"/>
              <a:t>Kept open for one month </a:t>
            </a:r>
          </a:p>
          <a:p>
            <a:pPr marL="274320" lvl="1" indent="0">
              <a:buNone/>
            </a:pPr>
            <a:endParaRPr lang="en-US" sz="2400" dirty="0"/>
          </a:p>
          <a:p>
            <a:pPr marL="0" indent="0" algn="ctr">
              <a:lnSpc>
                <a:spcPct val="160000"/>
              </a:lnSpc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2,540</a:t>
            </a:r>
            <a:r>
              <a:rPr lang="en-US" sz="2400" dirty="0"/>
              <a:t> </a:t>
            </a:r>
            <a:r>
              <a:rPr lang="en-US" sz="2400" b="1" dirty="0"/>
              <a:t>members replied in the first 24 hours</a:t>
            </a:r>
          </a:p>
          <a:p>
            <a:pPr marL="0" indent="0" algn="ctr">
              <a:lnSpc>
                <a:spcPct val="160000"/>
              </a:lnSpc>
              <a:buNone/>
            </a:pPr>
            <a:endParaRPr lang="en-US" sz="600" dirty="0"/>
          </a:p>
          <a:p>
            <a:pPr marL="0" indent="0" algn="ctr">
              <a:buNone/>
            </a:pPr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3,772</a:t>
            </a:r>
            <a:r>
              <a:rPr lang="en-US" sz="2400" dirty="0"/>
              <a:t> </a:t>
            </a:r>
            <a:r>
              <a:rPr lang="en-US" sz="2400" b="1" dirty="0"/>
              <a:t>members replied overall!</a:t>
            </a:r>
          </a:p>
          <a:p>
            <a:pPr marL="274320" lvl="1" indent="0" algn="ctr">
              <a:buNone/>
            </a:pPr>
            <a:r>
              <a:rPr lang="en-US" sz="2000" dirty="0"/>
              <a:t>Highest electronic member participation </a:t>
            </a:r>
          </a:p>
          <a:p>
            <a:pPr marL="274320" lvl="1" indent="0" algn="ctr">
              <a:buNone/>
            </a:pPr>
            <a:r>
              <a:rPr lang="en-US" sz="2000" dirty="0"/>
              <a:t>we have </a:t>
            </a:r>
            <a:r>
              <a:rPr lang="en-US" sz="2000" u="sng" dirty="0"/>
              <a:t>ever</a:t>
            </a:r>
            <a:r>
              <a:rPr lang="en-US" sz="2000" dirty="0"/>
              <a:t> had!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842F597-67DC-4C96-8499-0027C0D27E6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9" t="6103" r="2314"/>
          <a:stretch/>
        </p:blipFill>
        <p:spPr>
          <a:xfrm rot="21280565">
            <a:off x="355906" y="1809821"/>
            <a:ext cx="4058324" cy="4696134"/>
          </a:xfrm>
          <a:prstGeom prst="rect">
            <a:avLst/>
          </a:prstGeom>
          <a:ln w="28575">
            <a:solidFill>
              <a:schemeClr val="accent4">
                <a:lumMod val="75000"/>
              </a:schemeClr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0826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51F82C4-9005-4E00-9325-05C542064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7044342" cy="1609344"/>
          </a:xfrm>
        </p:spPr>
        <p:txBody>
          <a:bodyPr>
            <a:normAutofit/>
          </a:bodyPr>
          <a:lstStyle/>
          <a:p>
            <a:r>
              <a:rPr lang="en-US" sz="4400" dirty="0"/>
              <a:t>WAGES</a:t>
            </a:r>
            <a:br>
              <a:rPr lang="en-US" sz="4400" dirty="0"/>
            </a:br>
            <a:r>
              <a:rPr lang="en-US" sz="2400" dirty="0"/>
              <a:t>Rank the following wage-related issues in order of importance to you:</a:t>
            </a:r>
            <a:endParaRPr lang="en-US" sz="44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F487A86-4C7A-40CF-9315-4C5447C3B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57274"/>
            <a:ext cx="4754880" cy="3877766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STATE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Cost of Living Adjustments (Raises)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Salary-Based Step Raises (Raises based on years of service)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Internal Career Ladder/Promotional Opportunities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Over-time Pay</a:t>
            </a:r>
            <a:endParaRPr lang="en-US" sz="2000" b="1" dirty="0"/>
          </a:p>
          <a:p>
            <a:pPr lvl="2"/>
            <a:endParaRPr lang="en-US" b="1" dirty="0"/>
          </a:p>
          <a:p>
            <a:pPr lvl="2"/>
            <a:endParaRPr lang="en-US" b="1" dirty="0"/>
          </a:p>
          <a:p>
            <a:pPr lvl="1"/>
            <a:endParaRPr lang="en-US" b="1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CF45836-9E59-4C31-8A57-3993284FB8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7254" y="208178"/>
            <a:ext cx="3653470" cy="32208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14727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5782E-A826-45D8-97C9-27C554827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0704" y="324833"/>
            <a:ext cx="10058400" cy="1637131"/>
          </a:xfrm>
        </p:spPr>
        <p:txBody>
          <a:bodyPr>
            <a:normAutofit/>
          </a:bodyPr>
          <a:lstStyle/>
          <a:p>
            <a:r>
              <a:rPr lang="en-US" sz="4900" dirty="0"/>
              <a:t>BENEFITS</a:t>
            </a:r>
            <a:br>
              <a:rPr lang="en-US" sz="4900" dirty="0"/>
            </a:br>
            <a:r>
              <a:rPr lang="en-US" sz="2700" dirty="0"/>
              <a:t>Rank the following benefits in order of importance to you: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A1F93-B276-40D2-B89F-35A0BC707D8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STATE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Retirement/Pension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PTO/Vacation/Sick Days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Alternate Work Options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Flex Time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Reclassification/Upgrades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Family-friendly Work Schedules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NAGE Union Representation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Training &amp; Education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NAGE Legal Representation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200" b="1" dirty="0">
                <a:solidFill>
                  <a:schemeClr val="accent4">
                    <a:lumMod val="50000"/>
                  </a:schemeClr>
                </a:solidFill>
              </a:rPr>
              <a:t>Mileage/Travel Reimbursement</a:t>
            </a:r>
          </a:p>
          <a:p>
            <a:pPr lvl="1"/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pPr lvl="1"/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812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4000"/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4044E6-3C00-4ACB-9F48-9267D14C0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519" y="43053"/>
            <a:ext cx="10869323" cy="2123098"/>
          </a:xfrm>
        </p:spPr>
        <p:txBody>
          <a:bodyPr>
            <a:normAutofit/>
          </a:bodyPr>
          <a:lstStyle/>
          <a:p>
            <a:r>
              <a:rPr lang="en-US" dirty="0"/>
              <a:t>CAREER DEVELOPMENT</a:t>
            </a:r>
            <a:br>
              <a:rPr lang="en-US" dirty="0"/>
            </a:br>
            <a:r>
              <a:rPr lang="en-US" sz="2000" dirty="0"/>
              <a:t>Rank the following Career Development benefits in order of importance to you: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9AA4B-C4CD-494B-9817-6A5CF2596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9822" y="2680335"/>
            <a:ext cx="5130927" cy="3329940"/>
          </a:xfrm>
        </p:spPr>
        <p:txBody>
          <a:bodyPr/>
          <a:lstStyle/>
          <a:p>
            <a:r>
              <a:rPr lang="en-US" sz="3200" b="1" dirty="0"/>
              <a:t>STATE</a:t>
            </a:r>
          </a:p>
          <a:p>
            <a:pPr marL="73152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/>
              <a:t>Tuition Remission</a:t>
            </a:r>
          </a:p>
          <a:p>
            <a:pPr marL="731520" lvl="1" indent="-457200"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/>
              <a:t>Online Classes</a:t>
            </a:r>
          </a:p>
          <a:p>
            <a:pPr marL="731520" lvl="1" indent="-457200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800" b="1" dirty="0"/>
              <a:t>Class Credits </a:t>
            </a:r>
          </a:p>
          <a:p>
            <a:pPr marL="274320" lvl="1" indent="0">
              <a:spcAft>
                <a:spcPts val="0"/>
              </a:spcAft>
              <a:buClr>
                <a:schemeClr val="tx1"/>
              </a:buClr>
              <a:buNone/>
            </a:pPr>
            <a:r>
              <a:rPr lang="en-US" sz="2400" b="1" dirty="0"/>
              <a:t>    (towards advanced degree)</a:t>
            </a:r>
          </a:p>
          <a:p>
            <a:pPr marL="617220" lvl="1" indent="-342900">
              <a:buFont typeface="+mj-lt"/>
              <a:buAutoNum type="arabicPeriod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793593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8FB2A20-EE50-488C-B721-8201C0ADB4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117" y="-1"/>
            <a:ext cx="9544883" cy="476402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0DB7B40-7453-4C53-A36D-66B24D898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1903461"/>
          </a:xfrm>
        </p:spPr>
        <p:txBody>
          <a:bodyPr>
            <a:normAutofit/>
          </a:bodyPr>
          <a:lstStyle/>
          <a:p>
            <a:r>
              <a:rPr lang="en-US" dirty="0"/>
              <a:t>HEALTH CARE</a:t>
            </a:r>
            <a:br>
              <a:rPr lang="en-US" dirty="0"/>
            </a:br>
            <a:r>
              <a:rPr lang="en-US" sz="2800" dirty="0"/>
              <a:t>Rank the following Health Care issues in order of importance to you: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82C29-6B99-45AE-AE6A-38DEFDD8A6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8026" y="3070860"/>
            <a:ext cx="4754880" cy="3977640"/>
          </a:xfrm>
        </p:spPr>
        <p:txBody>
          <a:bodyPr/>
          <a:lstStyle/>
          <a:p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STATE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Contribution percentage for health care premium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Co-pays</a:t>
            </a:r>
          </a:p>
          <a:p>
            <a:pPr marL="617220" lvl="1" indent="-342900">
              <a:spcAft>
                <a:spcPts val="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Optical/Dental/</a:t>
            </a:r>
          </a:p>
          <a:p>
            <a:pPr marL="274320" lvl="1" indent="0">
              <a:spcAft>
                <a:spcPts val="0"/>
              </a:spcAft>
              <a:buClr>
                <a:schemeClr val="tx1"/>
              </a:buClr>
              <a:buNone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</a:rPr>
              <a:t>   Dependent Care</a:t>
            </a:r>
          </a:p>
        </p:txBody>
      </p:sp>
    </p:spTree>
    <p:extLst>
      <p:ext uri="{BB962C8B-B14F-4D97-AF65-F5344CB8AC3E}">
        <p14:creationId xmlns:p14="http://schemas.microsoft.com/office/powerpoint/2010/main" val="1769809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88CE2-EB5C-4446-BB13-EE69B76A1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 &amp; SAFETY ON THE JOB</a:t>
            </a:r>
            <a:br>
              <a:rPr lang="en-US" dirty="0"/>
            </a:br>
            <a:r>
              <a:rPr lang="en-US" sz="2000" dirty="0"/>
              <a:t>Rank the following Health &amp; Safety issues in order of importance to you: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05818-B1C5-4C09-8185-10D7ADFFE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995462" y="2282260"/>
            <a:ext cx="4754880" cy="3977640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accent4">
                    <a:lumMod val="50000"/>
                  </a:schemeClr>
                </a:solidFill>
              </a:rPr>
              <a:t>STATE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Security in the workplace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Mutual respect, Article 6A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Healthy Workplace Legislation (Anti-bullying)</a:t>
            </a:r>
          </a:p>
          <a:p>
            <a:pPr marL="617220" lvl="1" indent="-342900">
              <a:buClr>
                <a:schemeClr val="tx1"/>
              </a:buClr>
              <a:buFont typeface="+mj-lt"/>
              <a:buAutoNum type="arabicPeriod"/>
            </a:pPr>
            <a:r>
              <a:rPr lang="en-US" sz="2000" b="1" dirty="0">
                <a:solidFill>
                  <a:schemeClr val="accent4">
                    <a:lumMod val="50000"/>
                  </a:schemeClr>
                </a:solidFill>
              </a:rPr>
              <a:t>OSHA Protections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BA48C7-2685-4C92-81D9-309CF3FB24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4762" b="89899" l="9957" r="89899">
                        <a14:foregroundMark x1="25685" y1="8514" x2="25685" y2="8514"/>
                        <a14:foregroundMark x1="25108" y1="4762" x2="25108" y2="4762"/>
                        <a14:foregroundMark x1="50794" y1="64502" x2="50794" y2="64502"/>
                        <a14:foregroundMark x1="46465" y1="80808" x2="46465" y2="80808"/>
                        <a14:foregroundMark x1="41991" y1="55556" x2="41991" y2="55556"/>
                        <a14:foregroundMark x1="39105" y1="51515" x2="39105" y2="51515"/>
                        <a14:foregroundMark x1="46032" y1="61905" x2="46032" y2="61905"/>
                        <a14:foregroundMark x1="44012" y1="60895" x2="44012" y2="6089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-419100" y="3019425"/>
            <a:ext cx="4148137" cy="4148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17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31C48-DD3F-495C-9EA9-02BB7003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Additional Comments, </a:t>
            </a:r>
            <a:br>
              <a:rPr lang="en-US" dirty="0"/>
            </a:br>
            <a:r>
              <a:rPr lang="en-US" dirty="0"/>
              <a:t>Questions &amp; Requests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732AF56-49E9-41AD-BB5E-B3E5DC050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414726"/>
            <a:ext cx="10058400" cy="3757473"/>
          </a:xfrm>
        </p:spPr>
        <p:txBody>
          <a:bodyPr>
            <a:normAutofit/>
          </a:bodyPr>
          <a:lstStyle/>
          <a:p>
            <a:r>
              <a:rPr lang="en-US" sz="2800" dirty="0"/>
              <a:t>Add additional steps for those who have maxed out </a:t>
            </a:r>
          </a:p>
          <a:p>
            <a:r>
              <a:rPr lang="en-US" sz="2800" dirty="0"/>
              <a:t>More member involvement in the negotiations process</a:t>
            </a:r>
          </a:p>
          <a:p>
            <a:r>
              <a:rPr lang="en-US" sz="2800" dirty="0"/>
              <a:t>Wider reach on bereavement leave (Aunts, Uncles, etc.) </a:t>
            </a:r>
          </a:p>
          <a:p>
            <a:r>
              <a:rPr lang="en-US" sz="2800" dirty="0"/>
              <a:t>Management review system </a:t>
            </a:r>
          </a:p>
        </p:txBody>
      </p:sp>
    </p:spTree>
    <p:extLst>
      <p:ext uri="{BB962C8B-B14F-4D97-AF65-F5344CB8AC3E}">
        <p14:creationId xmlns:p14="http://schemas.microsoft.com/office/powerpoint/2010/main" val="2947054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84ACB6"/>
      </a:dk2>
      <a:lt2>
        <a:srgbClr val="EBE9DD"/>
      </a:lt2>
      <a:accent1>
        <a:srgbClr val="6F8183"/>
      </a:accent1>
      <a:accent2>
        <a:srgbClr val="967E96"/>
      </a:accent2>
      <a:accent3>
        <a:srgbClr val="CCC893"/>
      </a:accent3>
      <a:accent4>
        <a:srgbClr val="A54D74"/>
      </a:accent4>
      <a:accent5>
        <a:srgbClr val="949C6B"/>
      </a:accent5>
      <a:accent6>
        <a:srgbClr val="766A50"/>
      </a:accent6>
      <a:hlink>
        <a:srgbClr val="CC6600"/>
      </a:hlink>
      <a:folHlink>
        <a:srgbClr val="777777"/>
      </a:folHlink>
    </a:clrScheme>
    <a:fontScheme name="Wood 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man Old Style" panose="02050604050505020204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8E89CD47-BF55-4DDE-B823-2283AA7E76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1155</TotalTime>
  <Words>195</Words>
  <Application>Microsoft Office PowerPoint</Application>
  <PresentationFormat>Widescreen</PresentationFormat>
  <Paragraphs>54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Bookman Old Style</vt:lpstr>
      <vt:lpstr>Century Gothic</vt:lpstr>
      <vt:lpstr>Wingdings</vt:lpstr>
      <vt:lpstr>Wood Type</vt:lpstr>
      <vt:lpstr>Contract Negotiations Survey</vt:lpstr>
      <vt:lpstr>Contract Negotiations Survey</vt:lpstr>
      <vt:lpstr>WAGES Rank the following wage-related issues in order of importance to you:</vt:lpstr>
      <vt:lpstr>BENEFITS Rank the following benefits in order of importance to you:</vt:lpstr>
      <vt:lpstr>CAREER DEVELOPMENT Rank the following Career Development benefits in order of importance to you:</vt:lpstr>
      <vt:lpstr>HEALTH CARE Rank the following Health Care issues in order of importance to you:</vt:lpstr>
      <vt:lpstr>HEALTH &amp; SAFETY ON THE JOB Rank the following Health &amp; Safety issues in order of importance to you:</vt:lpstr>
      <vt:lpstr>Additional Comments,  Questions &amp; Requests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Bargaining Survey</dc:title>
  <dc:creator>Kelly Alexander</dc:creator>
  <cp:lastModifiedBy>Kelly Alexander</cp:lastModifiedBy>
  <cp:revision>23</cp:revision>
  <dcterms:created xsi:type="dcterms:W3CDTF">2019-10-07T19:08:55Z</dcterms:created>
  <dcterms:modified xsi:type="dcterms:W3CDTF">2020-01-08T16:42:27Z</dcterms:modified>
</cp:coreProperties>
</file>